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</p:sldMasterIdLst>
  <p:notesMasterIdLst>
    <p:notesMasterId r:id="rId25"/>
  </p:notesMasterIdLst>
  <p:sldIdLst>
    <p:sldId id="412" r:id="rId3"/>
    <p:sldId id="837" r:id="rId4"/>
    <p:sldId id="911" r:id="rId5"/>
    <p:sldId id="740" r:id="rId6"/>
    <p:sldId id="741" r:id="rId7"/>
    <p:sldId id="906" r:id="rId8"/>
    <p:sldId id="749" r:id="rId9"/>
    <p:sldId id="750" r:id="rId10"/>
    <p:sldId id="903" r:id="rId11"/>
    <p:sldId id="904" r:id="rId12"/>
    <p:sldId id="755" r:id="rId13"/>
    <p:sldId id="910" r:id="rId14"/>
    <p:sldId id="907" r:id="rId15"/>
    <p:sldId id="769" r:id="rId16"/>
    <p:sldId id="886" r:id="rId17"/>
    <p:sldId id="760" r:id="rId18"/>
    <p:sldId id="885" r:id="rId19"/>
    <p:sldId id="884" r:id="rId20"/>
    <p:sldId id="834" r:id="rId21"/>
    <p:sldId id="754" r:id="rId22"/>
    <p:sldId id="896" r:id="rId23"/>
    <p:sldId id="909" r:id="rId24"/>
  </p:sldIdLst>
  <p:sldSz cx="9144000" cy="6858000" type="screen4x3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6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618">
          <p15:clr>
            <a:srgbClr val="A4A3A4"/>
          </p15:clr>
        </p15:guide>
        <p15:guide id="5" pos="2880">
          <p15:clr>
            <a:srgbClr val="A4A3A4"/>
          </p15:clr>
        </p15:guide>
        <p15:guide id="6" pos="272">
          <p15:clr>
            <a:srgbClr val="A4A3A4"/>
          </p15:clr>
        </p15:guide>
        <p15:guide id="7" pos="5488">
          <p15:clr>
            <a:srgbClr val="A4A3A4"/>
          </p15:clr>
        </p15:guide>
        <p15:guide id="8" pos="3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99CCFF"/>
    <a:srgbClr val="006600"/>
    <a:srgbClr val="3333FF"/>
    <a:srgbClr val="000066"/>
    <a:srgbClr val="003300"/>
    <a:srgbClr val="00FFD4"/>
    <a:srgbClr val="0073FF"/>
    <a:srgbClr val="AEB8A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60" autoAdjust="0"/>
    <p:restoredTop sz="85020" autoAdjust="0"/>
  </p:normalViewPr>
  <p:slideViewPr>
    <p:cSldViewPr showGuides="1">
      <p:cViewPr varScale="1">
        <p:scale>
          <a:sx n="57" d="100"/>
          <a:sy n="57" d="100"/>
        </p:scale>
        <p:origin x="836" y="28"/>
      </p:cViewPr>
      <p:guideLst>
        <p:guide orient="horz" pos="2160"/>
        <p:guide orient="horz" pos="96"/>
        <p:guide orient="horz" pos="4110"/>
        <p:guide orient="horz" pos="618"/>
        <p:guide pos="2880"/>
        <p:guide pos="272"/>
        <p:guide pos="5488"/>
        <p:guide pos="363"/>
      </p:guideLst>
    </p:cSldViewPr>
  </p:slideViewPr>
  <p:outlineViewPr>
    <p:cViewPr>
      <p:scale>
        <a:sx n="33" d="100"/>
        <a:sy n="33" d="100"/>
      </p:scale>
      <p:origin x="0" y="41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042" y="-96"/>
      </p:cViewPr>
      <p:guideLst>
        <p:guide orient="horz" pos="3157"/>
        <p:guide pos="217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0F8C3960-501F-412C-A090-CA93A5BC62F4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173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36BBDD83-5725-41FE-997E-99F28B6CF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89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BDD83-5725-41FE-997E-99F28B6CF5C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353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BDD83-5725-41FE-997E-99F28B6CF5C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606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B1B892-79F3-45B9-8003-90F5A36004A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843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1D96D0-C045-4B5E-BB56-4CB98BF9808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7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BDD83-5725-41FE-997E-99F28B6CF5C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4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51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38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50460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1633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09216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256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84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03FA8-95BA-4D71-BAD4-B6B97888B34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6315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3340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4448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859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7830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1973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010400" y="648178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A6DFA5-E72D-479C-8C0E-812DC3EC37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504056" y="764704"/>
            <a:ext cx="8639944" cy="45719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775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9875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23"/>
          <p:cNvSpPr txBox="1">
            <a:spLocks noChangeArrowheads="1"/>
          </p:cNvSpPr>
          <p:nvPr userDrawn="1"/>
        </p:nvSpPr>
        <p:spPr bwMode="auto">
          <a:xfrm>
            <a:off x="1450975" y="44450"/>
            <a:ext cx="3878263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000066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66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400" b="1" dirty="0"/>
              <a:t>Prof. Dr. K.-F. Wetzel	   		</a:t>
            </a:r>
          </a:p>
        </p:txBody>
      </p:sp>
      <p:sp>
        <p:nvSpPr>
          <p:cNvPr id="1027" name="Line 224"/>
          <p:cNvSpPr>
            <a:spLocks noChangeShapeType="1"/>
          </p:cNvSpPr>
          <p:nvPr userDrawn="1"/>
        </p:nvSpPr>
        <p:spPr bwMode="auto">
          <a:xfrm flipV="1">
            <a:off x="1212850" y="314325"/>
            <a:ext cx="7196138" cy="1588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 type="none" w="lg" len="lg"/>
            <a:tailEnd type="diamond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</a:pPr>
            <a:endParaRPr lang="de-DE">
              <a:solidFill>
                <a:srgbClr val="000066"/>
              </a:solidFill>
            </a:endParaRPr>
          </a:p>
        </p:txBody>
      </p:sp>
      <p:sp>
        <p:nvSpPr>
          <p:cNvPr id="1028" name="Line 225"/>
          <p:cNvSpPr>
            <a:spLocks noChangeShapeType="1"/>
          </p:cNvSpPr>
          <p:nvPr userDrawn="1"/>
        </p:nvSpPr>
        <p:spPr bwMode="auto">
          <a:xfrm>
            <a:off x="3059113" y="6524625"/>
            <a:ext cx="5976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</a:pPr>
            <a:endParaRPr lang="de-DE">
              <a:solidFill>
                <a:srgbClr val="000066"/>
              </a:solidFill>
            </a:endParaRPr>
          </a:p>
        </p:txBody>
      </p:sp>
      <p:sp>
        <p:nvSpPr>
          <p:cNvPr id="1029" name="Line 228"/>
          <p:cNvSpPr>
            <a:spLocks noChangeShapeType="1"/>
          </p:cNvSpPr>
          <p:nvPr userDrawn="1"/>
        </p:nvSpPr>
        <p:spPr bwMode="auto">
          <a:xfrm flipV="1">
            <a:off x="1212850" y="6575425"/>
            <a:ext cx="6516688" cy="3175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 type="diamond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</a:pPr>
            <a:endParaRPr lang="de-DE">
              <a:solidFill>
                <a:srgbClr val="000066"/>
              </a:solidFill>
            </a:endParaRPr>
          </a:p>
        </p:txBody>
      </p:sp>
      <p:sp>
        <p:nvSpPr>
          <p:cNvPr id="13" name="Text Box 229"/>
          <p:cNvSpPr txBox="1">
            <a:spLocks noChangeArrowheads="1"/>
          </p:cNvSpPr>
          <p:nvPr userDrawn="1"/>
        </p:nvSpPr>
        <p:spPr bwMode="auto">
          <a:xfrm>
            <a:off x="3605213" y="6600825"/>
            <a:ext cx="4572000" cy="2778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rgbClr val="000066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66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dirty="0"/>
              <a:t>Lehrstuhl für Physische Geographie und Quantitative Methoden</a:t>
            </a:r>
          </a:p>
        </p:txBody>
      </p:sp>
      <p:sp>
        <p:nvSpPr>
          <p:cNvPr id="14" name="Text Box 247"/>
          <p:cNvSpPr txBox="1">
            <a:spLocks noChangeArrowheads="1"/>
          </p:cNvSpPr>
          <p:nvPr userDrawn="1"/>
        </p:nvSpPr>
        <p:spPr bwMode="auto">
          <a:xfrm>
            <a:off x="8618538" y="31750"/>
            <a:ext cx="488950" cy="2841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</a:pPr>
            <a:fld id="{DA0A5341-A8E7-4D3B-8B56-65AE857F221D}" type="slidenum">
              <a:rPr lang="de-DE" altLang="de-DE" sz="1200" smtClean="0"/>
              <a:pPr eaLnBrk="1" fontAlgn="base" hangingPunct="1">
                <a:lnSpc>
                  <a:spcPct val="105000"/>
                </a:lnSpc>
                <a:spcBef>
                  <a:spcPct val="0"/>
                </a:spcBef>
                <a:spcAft>
                  <a:spcPct val="40000"/>
                </a:spcAft>
              </a:pPr>
              <a:t>‹Nr.›</a:t>
            </a:fld>
            <a:endParaRPr lang="de-DE" altLang="de-DE" sz="1200"/>
          </a:p>
        </p:txBody>
      </p:sp>
      <p:pic>
        <p:nvPicPr>
          <p:cNvPr id="1032" name="Picture 249" descr="Uni_Aug_Siegel_32Grad_schwarz_cut"/>
          <p:cNvPicPr>
            <a:picLocks noChangeAspect="1" noChangeArrowheads="1"/>
          </p:cNvPicPr>
          <p:nvPr userDrawn="1"/>
        </p:nvPicPr>
        <p:blipFill>
          <a:blip r:embed="rId13">
            <a:lum bright="-12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0" cy="946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47" descr="IGUA-LOGO_DT_GRÜ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6267450"/>
            <a:ext cx="952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248" descr="Uni_Aug_Logo_Basis_pos_B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4" t="4929" r="45563" b="48990"/>
          <a:stretch>
            <a:fillRect/>
          </a:stretch>
        </p:blipFill>
        <p:spPr bwMode="auto">
          <a:xfrm>
            <a:off x="176213" y="6240463"/>
            <a:ext cx="900112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7980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16"/>
        </a:buBlip>
        <a:defRPr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16"/>
        </a:buBlip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16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emf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oleObject" Target="../embeddings/oleObject1.bin"/><Relationship Id="rId5" Type="http://schemas.openxmlformats.org/officeDocument/2006/relationships/image" Target="../media/image23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wmf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7" Type="http://schemas.openxmlformats.org/officeDocument/2006/relationships/image" Target="../media/image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gi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539552" y="1772816"/>
            <a:ext cx="8676456" cy="45719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05780" y="440668"/>
            <a:ext cx="8676456" cy="45719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05780" y="81347"/>
            <a:ext cx="882047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532221" y="984267"/>
            <a:ext cx="4860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Grundvorlesung Hydrologie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051720" y="2902360"/>
            <a:ext cx="48930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/>
              <a:t>Das Wasser der Atmosphäre</a:t>
            </a:r>
          </a:p>
          <a:p>
            <a:pPr algn="ctr"/>
            <a:endParaRPr lang="de-DE" sz="3200" dirty="0"/>
          </a:p>
          <a:p>
            <a:pPr algn="ctr"/>
            <a:r>
              <a:rPr lang="de-DE" sz="3200" dirty="0"/>
              <a:t>Dr. Jan </a:t>
            </a:r>
            <a:r>
              <a:rPr lang="de-DE" sz="3200" dirty="0" err="1"/>
              <a:t>Bliefernicht</a:t>
            </a:r>
            <a:endParaRPr lang="de-DE" sz="3200" dirty="0"/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CDFAA051-4F43-4E77-84BF-EB5786468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8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feld 2"/>
          <p:cNvSpPr txBox="1">
            <a:spLocks noChangeArrowheads="1"/>
          </p:cNvSpPr>
          <p:nvPr/>
        </p:nvSpPr>
        <p:spPr bwMode="auto">
          <a:xfrm>
            <a:off x="483450" y="188640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2800" dirty="0" err="1"/>
              <a:t>Distrometer</a:t>
            </a:r>
            <a:endParaRPr lang="en-US" altLang="en-US" sz="2800" dirty="0"/>
          </a:p>
        </p:txBody>
      </p:sp>
      <p:sp>
        <p:nvSpPr>
          <p:cNvPr id="58371" name="Textfeld 5"/>
          <p:cNvSpPr txBox="1">
            <a:spLocks noChangeArrowheads="1"/>
          </p:cNvSpPr>
          <p:nvPr/>
        </p:nvSpPr>
        <p:spPr bwMode="auto">
          <a:xfrm flipH="1">
            <a:off x="4572000" y="995387"/>
            <a:ext cx="47857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de-DE" altLang="en-US" sz="2000" dirty="0">
                <a:latin typeface="+mn-lt"/>
              </a:rPr>
              <a:t>mechanische (Druck, Impuls)</a:t>
            </a:r>
          </a:p>
          <a:p>
            <a:pPr algn="ctr" eaLnBrk="1" hangingPunct="1"/>
            <a:r>
              <a:rPr lang="de-DE" altLang="en-US" sz="2000" dirty="0">
                <a:latin typeface="+mn-lt"/>
              </a:rPr>
              <a:t>und akustische Verfahren (Lautstärke)</a:t>
            </a:r>
          </a:p>
        </p:txBody>
      </p:sp>
      <p:pic>
        <p:nvPicPr>
          <p:cNvPr id="58372" name="Picture 2" descr="http://www.iac.ethz.ch/en/groups/richner/cd/doc/disdrometer/images/jossDistrometer_Sp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23" y="1708020"/>
            <a:ext cx="3348372" cy="446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Textfeld 9"/>
          <p:cNvSpPr txBox="1">
            <a:spLocks noChangeArrowheads="1"/>
          </p:cNvSpPr>
          <p:nvPr/>
        </p:nvSpPr>
        <p:spPr bwMode="auto">
          <a:xfrm flipH="1">
            <a:off x="575556" y="1303163"/>
            <a:ext cx="3672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de-DE" altLang="en-US" sz="2000" dirty="0">
                <a:latin typeface="+mn-lt"/>
              </a:rPr>
              <a:t>optisches Verfahren (Laser)</a:t>
            </a:r>
          </a:p>
        </p:txBody>
      </p:sp>
      <p:sp>
        <p:nvSpPr>
          <p:cNvPr id="2" name="Rechteck 1"/>
          <p:cNvSpPr/>
          <p:nvPr/>
        </p:nvSpPr>
        <p:spPr>
          <a:xfrm>
            <a:off x="162244" y="4689140"/>
            <a:ext cx="5109336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2000" dirty="0"/>
              <a:t>Messung der Anzahl der Niederschlagstropfen und der Größe (</a:t>
            </a:r>
            <a:r>
              <a:rPr lang="de-DE" sz="2000" dirty="0" err="1"/>
              <a:t>Tröpfchenspektrum</a:t>
            </a:r>
            <a:r>
              <a:rPr lang="de-DE" sz="2000" dirty="0"/>
              <a:t>)</a:t>
            </a:r>
          </a:p>
          <a:p>
            <a:pPr>
              <a:defRPr/>
            </a:pPr>
            <a:endParaRPr lang="de-DE" sz="1300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de-DE" sz="2000" dirty="0"/>
              <a:t>Tröpfchen werden gezählt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de-DE" sz="2000" dirty="0"/>
              <a:t>Niederschlagsform (Regen, Hagel, Graupel, Schnee) und Niederschlagsmenge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de-DE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257C400-7DCF-462E-B8BB-A29D22CFA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9" r="31919"/>
          <a:stretch/>
        </p:blipFill>
        <p:spPr bwMode="auto">
          <a:xfrm>
            <a:off x="575556" y="1691571"/>
            <a:ext cx="1260140" cy="24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BD351E4-F434-45F1-AE34-AA805F8B4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9" r="22178"/>
          <a:stretch/>
        </p:blipFill>
        <p:spPr bwMode="auto">
          <a:xfrm>
            <a:off x="2411760" y="1727319"/>
            <a:ext cx="2036725" cy="247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8F8AF51-DE5B-4598-8BC7-7709585D18CA}"/>
              </a:ext>
            </a:extLst>
          </p:cNvPr>
          <p:cNvSpPr/>
          <p:nvPr/>
        </p:nvSpPr>
        <p:spPr>
          <a:xfrm>
            <a:off x="468158" y="4203169"/>
            <a:ext cx="4142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1000" dirty="0"/>
              <a:t>https://www.ott.com/de-de/produkte/meteorologie-29/ott-parsivel2-niederschlagsbestimmung-97/</a:t>
            </a:r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74B0AE01-955C-4A2F-B2E1-03EFC6202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1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15516" y="115888"/>
            <a:ext cx="9144000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Fehlerquellen der Niederschlagsmessung</a:t>
            </a:r>
          </a:p>
        </p:txBody>
      </p:sp>
      <p:pic>
        <p:nvPicPr>
          <p:cNvPr id="3" name="Picture 5" descr="D:\Benutzer\wetzelka\Documents\KARL\Lehre\Lehrveranstaltungen\Vorlesung\SMP\Material\1-2-3_Messfehler_ZAM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175" y="2045348"/>
            <a:ext cx="3760185" cy="431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211960" y="981413"/>
            <a:ext cx="45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Auflistung möglicher Fehler bei der Niederschlagsmessung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27401" y="1335356"/>
            <a:ext cx="3760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Niederschlagsmessungen</a:t>
            </a:r>
            <a:r>
              <a:rPr lang="de-DE" sz="2000" b="1" dirty="0">
                <a:solidFill>
                  <a:srgbClr val="C00000"/>
                </a:solidFill>
              </a:rPr>
              <a:t> sind fehlerbehaftet!</a:t>
            </a:r>
          </a:p>
          <a:p>
            <a:endParaRPr lang="de-DE" sz="2000" b="1" dirty="0">
              <a:solidFill>
                <a:srgbClr val="C00000"/>
              </a:solidFill>
            </a:endParaRPr>
          </a:p>
          <a:p>
            <a:r>
              <a:rPr lang="de-DE" sz="2000" dirty="0"/>
              <a:t>Regen: 10 bis 20%</a:t>
            </a:r>
          </a:p>
          <a:p>
            <a:r>
              <a:rPr lang="de-DE" sz="2000" dirty="0"/>
              <a:t>Schnee: &gt; 25%</a:t>
            </a:r>
          </a:p>
          <a:p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4FFDD13-741A-4AB3-8E21-59CFA89FC737}"/>
              </a:ext>
            </a:extLst>
          </p:cNvPr>
          <p:cNvSpPr/>
          <p:nvPr/>
        </p:nvSpPr>
        <p:spPr>
          <a:xfrm>
            <a:off x="4391982" y="6388879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/>
              <a:t>https://www.zamg.ac.at/cms/de/klima/informationsportal-klimawandel/klimaforschung/klimamessung/messfehler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4FDB382-B920-46F8-8B8D-171B14F4C89C}"/>
              </a:ext>
            </a:extLst>
          </p:cNvPr>
          <p:cNvSpPr txBox="1"/>
          <p:nvPr/>
        </p:nvSpPr>
        <p:spPr>
          <a:xfrm>
            <a:off x="-231742" y="3036584"/>
            <a:ext cx="46784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DE" sz="2000" dirty="0"/>
              <a:t>Einflussfaktoren</a:t>
            </a:r>
            <a:br>
              <a:rPr lang="de-DE" sz="2000" dirty="0"/>
            </a:br>
            <a:endParaRPr lang="de-DE" sz="2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FB079E0-16DB-421B-A1DC-21E4D6045D0A}"/>
              </a:ext>
            </a:extLst>
          </p:cNvPr>
          <p:cNvSpPr txBox="1"/>
          <p:nvPr/>
        </p:nvSpPr>
        <p:spPr>
          <a:xfrm>
            <a:off x="-9952" y="3477640"/>
            <a:ext cx="47974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b="1" dirty="0">
                <a:solidFill>
                  <a:srgbClr val="A50021"/>
                </a:solidFill>
              </a:rPr>
              <a:t>Wetter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b="1" dirty="0">
                <a:solidFill>
                  <a:srgbClr val="A50021"/>
                </a:solidFill>
              </a:rPr>
              <a:t>Messgeräte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b="1" dirty="0">
                <a:solidFill>
                  <a:srgbClr val="A50021"/>
                </a:solidFill>
              </a:rPr>
              <a:t>Standort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b="1" dirty="0">
                <a:solidFill>
                  <a:srgbClr val="A50021"/>
                </a:solidFill>
              </a:rPr>
              <a:t>Mensch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D28A41E-DE79-413C-B993-BE767692EE7F}"/>
              </a:ext>
            </a:extLst>
          </p:cNvPr>
          <p:cNvSpPr txBox="1"/>
          <p:nvPr/>
        </p:nvSpPr>
        <p:spPr>
          <a:xfrm>
            <a:off x="232959" y="5014812"/>
            <a:ext cx="33004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gleiches gilt auch für viele weitere meteorologische und hydrologische Variablen</a:t>
            </a:r>
          </a:p>
        </p:txBody>
      </p:sp>
      <p:pic>
        <p:nvPicPr>
          <p:cNvPr id="1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9083C766-9DA0-4F9D-8489-0A435CFF3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9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7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DC91F85-1D29-429E-BA5F-CFFE42C770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81" t="25139" r="26953" b="15834"/>
          <a:stretch/>
        </p:blipFill>
        <p:spPr>
          <a:xfrm>
            <a:off x="2010149" y="944724"/>
            <a:ext cx="5123702" cy="5715414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Niederschlagstationen Deutscher Wetterdienst </a:t>
            </a:r>
          </a:p>
        </p:txBody>
      </p:sp>
      <p:pic>
        <p:nvPicPr>
          <p:cNvPr id="2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B1D00C28-4E8A-40C7-ABD5-8688B53B7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17A2324-17CF-4B41-B524-29C3E9FF99E5}"/>
              </a:ext>
            </a:extLst>
          </p:cNvPr>
          <p:cNvSpPr/>
          <p:nvPr/>
        </p:nvSpPr>
        <p:spPr>
          <a:xfrm>
            <a:off x="251520" y="6537027"/>
            <a:ext cx="55446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/>
              <a:t>Müller-Thomy (2016)</a:t>
            </a:r>
          </a:p>
        </p:txBody>
      </p:sp>
    </p:spTree>
    <p:extLst>
      <p:ext uri="{BB962C8B-B14F-4D97-AF65-F5344CB8AC3E}">
        <p14:creationId xmlns:p14="http://schemas.microsoft.com/office/powerpoint/2010/main" val="270904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Räumliche Verteilung des </a:t>
            </a:r>
            <a:r>
              <a:rPr lang="de-DE" dirty="0" err="1"/>
              <a:t>Jahersniederschlags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52030-2515-4836-803A-43C2F357EE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06" t="17101" r="39763" b="6102"/>
          <a:stretch/>
        </p:blipFill>
        <p:spPr>
          <a:xfrm>
            <a:off x="1799692" y="942494"/>
            <a:ext cx="4600794" cy="5546846"/>
          </a:xfrm>
          <a:prstGeom prst="rect">
            <a:avLst/>
          </a:prstGeom>
        </p:spPr>
      </p:pic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4B8C3D26-6CE4-4FFB-8773-B757A349B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1593BCD-2BFB-4FE2-BAB6-F3DF4C5ECD30}"/>
              </a:ext>
            </a:extLst>
          </p:cNvPr>
          <p:cNvSpPr txBox="1"/>
          <p:nvPr/>
        </p:nvSpPr>
        <p:spPr>
          <a:xfrm>
            <a:off x="3383868" y="6489340"/>
            <a:ext cx="1715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Niederschlag [mm/a]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77EFEC-57C9-493A-9B2E-91DB76B48EC9}"/>
              </a:ext>
            </a:extLst>
          </p:cNvPr>
          <p:cNvSpPr txBox="1"/>
          <p:nvPr/>
        </p:nvSpPr>
        <p:spPr>
          <a:xfrm>
            <a:off x="6250120" y="6181563"/>
            <a:ext cx="158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Fohrer</a:t>
            </a:r>
            <a:r>
              <a:rPr lang="de-DE" sz="1400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01201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Niederschlagsradar</a:t>
            </a:r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431800" y="98326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Methode der Fernerkundung zur flächenhaften Erfassung des Niederschlags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31800" y="1659872"/>
            <a:ext cx="542527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altLang="de-DE" sz="2000" dirty="0"/>
              <a:t>Sender mit </a:t>
            </a:r>
            <a:r>
              <a:rPr lang="de-DE" altLang="de-DE" sz="2000" b="1" dirty="0">
                <a:solidFill>
                  <a:srgbClr val="C00000"/>
                </a:solidFill>
              </a:rPr>
              <a:t>Mikrowellen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altLang="de-DE" sz="20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altLang="de-DE" sz="2000" dirty="0"/>
              <a:t>Empfänger misst Rückstrahlung der Niederschlagsteilchen  = </a:t>
            </a:r>
            <a:r>
              <a:rPr lang="de-DE" altLang="de-DE" sz="2000" b="1" dirty="0" err="1">
                <a:solidFill>
                  <a:srgbClr val="C00000"/>
                </a:solidFill>
              </a:rPr>
              <a:t>Radarreflektivität</a:t>
            </a:r>
            <a:endParaRPr lang="de-DE" altLang="de-DE" sz="2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kt 1"/>
              <p:cNvSpPr txBox="1"/>
              <p:nvPr/>
            </p:nvSpPr>
            <p:spPr bwMode="auto">
              <a:xfrm>
                <a:off x="2131591" y="3450449"/>
                <a:ext cx="1257300" cy="3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Objek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1591" y="3450449"/>
                <a:ext cx="1257300" cy="393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03638307"/>
              </p:ext>
            </p:extLst>
          </p:nvPr>
        </p:nvGraphicFramePr>
        <p:xfrm>
          <a:off x="611560" y="4431848"/>
          <a:ext cx="5554663" cy="184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3440440" imgH="1144050" progId="Word.Document.8">
                  <p:embed/>
                </p:oleObj>
              </mc:Choice>
              <mc:Fallback>
                <p:oleObj name="Document" r:id="rId6" imgW="3440440" imgH="1144050" progId="Word.Document.8">
                  <p:embed/>
                  <p:pic>
                    <p:nvPicPr>
                      <p:cNvPr id="9" name="Objek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431848"/>
                        <a:ext cx="5554663" cy="184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279BCCE-EC76-4F7C-9392-4862402AA16B}"/>
              </a:ext>
            </a:extLst>
          </p:cNvPr>
          <p:cNvSpPr/>
          <p:nvPr/>
        </p:nvSpPr>
        <p:spPr>
          <a:xfrm>
            <a:off x="5913160" y="5955731"/>
            <a:ext cx="2658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/>
              <a:t>https://www.dresden-airport.de/media/thumbnails/83c/1b53aab97ca9ff7eed5b67d72c8af83c/885da61f/08_wetterradarturm.jpg</a:t>
            </a:r>
          </a:p>
        </p:txBody>
      </p:sp>
      <p:pic>
        <p:nvPicPr>
          <p:cNvPr id="10" name="Grafik 9" descr="Ein Bild, das draußen, Straße, Gebäude, Stadt enthält.&#10;&#10;Automatisch generierte Beschreibung">
            <a:extLst>
              <a:ext uri="{FF2B5EF4-FFF2-40B4-BE49-F238E27FC236}">
                <a16:creationId xmlns:a16="http://schemas.microsoft.com/office/drawing/2014/main" id="{D4E9A3B2-8EEB-4031-B217-B20D0B92CA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965" r="17258" b="13224"/>
          <a:stretch/>
        </p:blipFill>
        <p:spPr>
          <a:xfrm>
            <a:off x="5952169" y="1805128"/>
            <a:ext cx="2580271" cy="4183847"/>
          </a:xfrm>
          <a:prstGeom prst="rect">
            <a:avLst/>
          </a:prstGeom>
        </p:spPr>
      </p:pic>
      <p:pic>
        <p:nvPicPr>
          <p:cNvPr id="11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4340EAA0-5E43-4DA7-A751-C0D84FDC9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215516" y="4273577"/>
            <a:ext cx="2570704" cy="155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82563" indent="-182563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1pPr>
            <a:lvl2pPr marL="630238" indent="-268288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de-DE" altLang="de-DE" sz="2000" b="1" dirty="0">
                <a:solidFill>
                  <a:srgbClr val="A50021"/>
                </a:solidFill>
                <a:latin typeface="+mn-lt"/>
              </a:rPr>
              <a:t>Schwierigkeiten:</a:t>
            </a:r>
          </a:p>
          <a:p>
            <a:pPr lvl="1" eaLnBrk="1" hangingPunct="1">
              <a:lnSpc>
                <a:spcPct val="110000"/>
              </a:lnSpc>
              <a:spcAft>
                <a:spcPct val="10000"/>
              </a:spcAft>
              <a:buFontTx/>
              <a:buChar char="•"/>
            </a:pPr>
            <a:r>
              <a:rPr lang="de-DE" altLang="de-DE" sz="2000" dirty="0">
                <a:solidFill>
                  <a:srgbClr val="080808"/>
                </a:solidFill>
                <a:latin typeface="+mn-lt"/>
              </a:rPr>
              <a:t>Reflexion</a:t>
            </a:r>
          </a:p>
          <a:p>
            <a:pPr lvl="1" eaLnBrk="1" hangingPunct="1">
              <a:lnSpc>
                <a:spcPct val="110000"/>
              </a:lnSpc>
              <a:spcAft>
                <a:spcPct val="10000"/>
              </a:spcAft>
              <a:buFontTx/>
              <a:buChar char="•"/>
            </a:pPr>
            <a:r>
              <a:rPr lang="de-DE" altLang="de-DE" sz="2000" dirty="0">
                <a:solidFill>
                  <a:srgbClr val="080808"/>
                </a:solidFill>
                <a:latin typeface="+mn-lt"/>
              </a:rPr>
              <a:t>Dämpfung</a:t>
            </a:r>
          </a:p>
          <a:p>
            <a:pPr lvl="1" eaLnBrk="1" hangingPunct="1">
              <a:lnSpc>
                <a:spcPct val="110000"/>
              </a:lnSpc>
              <a:spcAft>
                <a:spcPct val="10000"/>
              </a:spcAft>
              <a:buFontTx/>
              <a:buChar char="•"/>
            </a:pPr>
            <a:r>
              <a:rPr lang="de-DE" altLang="de-DE" sz="2000" dirty="0">
                <a:solidFill>
                  <a:srgbClr val="080808"/>
                </a:solidFill>
                <a:latin typeface="+mn-lt"/>
              </a:rPr>
              <a:t>Niederschlagsart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6084168" y="1024140"/>
            <a:ext cx="343046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altLang="de-DE" sz="1800" dirty="0">
                <a:solidFill>
                  <a:schemeClr val="tx1"/>
                </a:solidFill>
                <a:latin typeface="+mn-lt"/>
              </a:rPr>
              <a:t>Sequenz von Messung mit unterschiedlicher Antennenposition</a:t>
            </a:r>
          </a:p>
          <a:p>
            <a:pPr marL="285750" indent="-28575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altLang="de-DE" sz="1800" dirty="0">
              <a:solidFill>
                <a:schemeClr val="tx1"/>
              </a:solidFill>
              <a:latin typeface="+mn-lt"/>
            </a:endParaRPr>
          </a:p>
          <a:p>
            <a:pPr marL="285750" indent="-28575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altLang="de-DE" sz="1800" b="1" dirty="0">
                <a:solidFill>
                  <a:srgbClr val="C00000"/>
                </a:solidFill>
                <a:latin typeface="+mn-lt"/>
              </a:rPr>
              <a:t>Volumenscan </a:t>
            </a:r>
            <a:r>
              <a:rPr lang="de-DE" altLang="de-DE" sz="1800" dirty="0">
                <a:solidFill>
                  <a:schemeClr val="tx1"/>
                </a:solidFill>
                <a:latin typeface="+mn-lt"/>
              </a:rPr>
              <a:t>alle 5 bis 15 Minuten </a:t>
            </a: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15516" y="130173"/>
            <a:ext cx="8928472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Funktionsweise und Limitierung der Radarmessung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4A5466A6-F363-4EC9-A412-36A874D53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724" y="6372780"/>
            <a:ext cx="72725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2563" indent="-182563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1pPr>
            <a:lvl2pPr marL="630238" indent="-268288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de-DE" altLang="de-DE" sz="1800" dirty="0">
                <a:solidFill>
                  <a:schemeClr val="tx1"/>
                </a:solidFill>
                <a:latin typeface="+mn-lt"/>
              </a:rPr>
              <a:t>Verstärkung der Rückstrahlung durch Reflexion an Bodenerhebungen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06D1335-760D-4D03-862A-F2D7FA462662}"/>
              </a:ext>
            </a:extLst>
          </p:cNvPr>
          <p:cNvGrpSpPr/>
          <p:nvPr/>
        </p:nvGrpSpPr>
        <p:grpSpPr>
          <a:xfrm>
            <a:off x="48446" y="849061"/>
            <a:ext cx="6156684" cy="2790704"/>
            <a:chOff x="48446" y="849061"/>
            <a:chExt cx="6156684" cy="2790704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45EB1F0B-CF1E-4FC0-BB4E-5E5C8F5E0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532" t="32844" r="16138" b="12900"/>
            <a:stretch/>
          </p:blipFill>
          <p:spPr>
            <a:xfrm>
              <a:off x="48446" y="849061"/>
              <a:ext cx="6156684" cy="2790704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7C507B4-20BC-4E85-8B40-3E3A3C1C8D9E}"/>
                </a:ext>
              </a:extLst>
            </p:cNvPr>
            <p:cNvSpPr/>
            <p:nvPr/>
          </p:nvSpPr>
          <p:spPr>
            <a:xfrm>
              <a:off x="431800" y="3144019"/>
              <a:ext cx="5763835" cy="3913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" name="Text Box 14">
            <a:extLst>
              <a:ext uri="{FF2B5EF4-FFF2-40B4-BE49-F238E27FC236}">
                <a16:creationId xmlns:a16="http://schemas.microsoft.com/office/drawing/2014/main" id="{6ED310B0-846D-453D-867C-D44786E3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3215041"/>
            <a:ext cx="7272548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2563" indent="-182563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1pPr>
            <a:lvl2pPr marL="630238" indent="-268288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8080C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de-DE" altLang="de-DE" sz="2000" dirty="0">
                <a:solidFill>
                  <a:schemeClr val="tx1"/>
                </a:solidFill>
                <a:latin typeface="+mn-lt"/>
              </a:rPr>
              <a:t>Scan-Strategie des Deutschen </a:t>
            </a:r>
          </a:p>
          <a:p>
            <a:pPr eaLnBrk="1" hangingPunct="1">
              <a:spcAft>
                <a:spcPct val="30000"/>
              </a:spcAft>
            </a:pPr>
            <a:r>
              <a:rPr lang="de-DE" altLang="de-DE" sz="2000" dirty="0">
                <a:solidFill>
                  <a:schemeClr val="tx1"/>
                </a:solidFill>
                <a:latin typeface="+mn-lt"/>
              </a:rPr>
              <a:t>Wetterdienstes</a:t>
            </a:r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6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987" y="3063757"/>
            <a:ext cx="4875589" cy="3162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3FCB2A4-66A3-4EE3-9198-7F1188B53310}"/>
              </a:ext>
            </a:extLst>
          </p:cNvPr>
          <p:cNvSpPr txBox="1"/>
          <p:nvPr/>
        </p:nvSpPr>
        <p:spPr>
          <a:xfrm>
            <a:off x="550030" y="3005518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Weigl (2015)</a:t>
            </a:r>
          </a:p>
        </p:txBody>
      </p:sp>
      <p:pic>
        <p:nvPicPr>
          <p:cNvPr id="16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D1DF7536-CCC2-49E5-A7B1-3B98CFCF2A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56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160017" cy="57606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Radarverbund des Deutschen Wetterdienstes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85123" y="1159918"/>
            <a:ext cx="29427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seit rund 30 Jahren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17 operationelle Wetterradare (blau)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+ </a:t>
            </a:r>
            <a:r>
              <a:rPr lang="de-DE" sz="2000" dirty="0" err="1"/>
              <a:t>Hohenpeißenberg</a:t>
            </a:r>
            <a:r>
              <a:rPr lang="de-DE" sz="2000" dirty="0"/>
              <a:t> (grau) zur Qualitätssicherung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Reichweite: ca. 150 km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zeitlich: 5 min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räumlich: ca. 1 km</a:t>
            </a:r>
          </a:p>
          <a:p>
            <a:endParaRPr lang="de-DE" sz="2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804821"/>
            <a:ext cx="4073823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4860032" y="6485274"/>
            <a:ext cx="3487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https://www.dwd.de/DE/derdwd/messnetz/atmosphaerenbeobachtung/_functions/Teasergroup/radarverbund_teaser5.html</a:t>
            </a:r>
          </a:p>
        </p:txBody>
      </p:sp>
      <p:pic>
        <p:nvPicPr>
          <p:cNvPr id="2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525B88B1-4756-4206-A47E-036C00D31F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0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Niederschlagsradar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872716"/>
            <a:ext cx="6084676" cy="566428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D387AB2-C4A8-4441-8DC0-9E96F5B91FC7}"/>
              </a:ext>
            </a:extLst>
          </p:cNvPr>
          <p:cNvSpPr/>
          <p:nvPr/>
        </p:nvSpPr>
        <p:spPr>
          <a:xfrm>
            <a:off x="1367644" y="6495891"/>
            <a:ext cx="60846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/>
              <a:t>https://www.niederschlagsradar.de/h3.aspx?regio=homepage&amp;j=-2&amp;srt=loop24stunde</a:t>
            </a:r>
          </a:p>
        </p:txBody>
      </p:sp>
      <p:pic>
        <p:nvPicPr>
          <p:cNvPr id="4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866683D8-9634-4735-908F-D036F58BE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pic>
        <p:nvPicPr>
          <p:cNvPr id="6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D4661B99-3792-484C-8570-988F9B2EDE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9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2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143507" y="115888"/>
            <a:ext cx="8996509" cy="57606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Niederschlagsmessung mit Mobilfunktürmen</a:t>
            </a:r>
          </a:p>
        </p:txBody>
      </p:sp>
      <p:pic>
        <p:nvPicPr>
          <p:cNvPr id="6" name="Bild 1">
            <a:extLst>
              <a:ext uri="{FF2B5EF4-FFF2-40B4-BE49-F238E27FC236}">
                <a16:creationId xmlns:a16="http://schemas.microsoft.com/office/drawing/2014/main" id="{3C93E2E0-8B32-0B41-BB14-8B21B2CE1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573" y="2060848"/>
            <a:ext cx="6014513" cy="194053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C70ADD9-53E5-8B48-9275-C425C8808E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41299" r="10203" b="22858"/>
          <a:stretch/>
        </p:blipFill>
        <p:spPr>
          <a:xfrm rot="5400000">
            <a:off x="6249731" y="3063167"/>
            <a:ext cx="3861092" cy="1208381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02C40C48-F80F-4946-98D5-545E1F3B4C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41299" r="10203" b="22858"/>
          <a:stretch/>
        </p:blipFill>
        <p:spPr>
          <a:xfrm rot="5400000">
            <a:off x="-1128133" y="2939682"/>
            <a:ext cx="3911434" cy="12241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4" name="Rechteck 3"/>
          <p:cNvSpPr/>
          <p:nvPr/>
        </p:nvSpPr>
        <p:spPr>
          <a:xfrm>
            <a:off x="3417624" y="5602816"/>
            <a:ext cx="24482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err="1"/>
              <a:t>Chwala</a:t>
            </a:r>
            <a:r>
              <a:rPr lang="en-US" sz="1000" dirty="0"/>
              <a:t> &amp; </a:t>
            </a:r>
            <a:r>
              <a:rPr lang="en-US" sz="1000" dirty="0" err="1"/>
              <a:t>Kunstmann</a:t>
            </a:r>
            <a:r>
              <a:rPr lang="en-US" sz="1000" dirty="0"/>
              <a:t> (2019, Fig. 1)</a:t>
            </a:r>
          </a:p>
        </p:txBody>
      </p:sp>
      <p:pic>
        <p:nvPicPr>
          <p:cNvPr id="2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30966548-F380-4834-92A0-3BDA91746D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Freiland- und Bestandsniederschlag</a:t>
            </a:r>
          </a:p>
        </p:txBody>
      </p: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512763" y="1196752"/>
            <a:ext cx="8201026" cy="5257800"/>
            <a:chOff x="326" y="708"/>
            <a:chExt cx="5166" cy="3312"/>
          </a:xfrm>
        </p:grpSpPr>
        <p:pic>
          <p:nvPicPr>
            <p:cNvPr id="10" name="Picture 11" descr="Niederschlag_throughfall_4"/>
            <p:cNvPicPr>
              <a:picLocks noChangeAspect="1" noChangeArrowheads="1"/>
            </p:cNvPicPr>
            <p:nvPr/>
          </p:nvPicPr>
          <p:blipFill>
            <a:blip r:embed="rId4">
              <a:lum bright="-4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" y="708"/>
              <a:ext cx="2638" cy="3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366" y="870"/>
              <a:ext cx="96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altLang="de-DE" sz="2000" dirty="0">
                  <a:solidFill>
                    <a:srgbClr val="080808"/>
                  </a:solidFill>
                </a:rPr>
                <a:t>Niederschlag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326" y="2640"/>
              <a:ext cx="120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altLang="de-DE" sz="2000" dirty="0">
                  <a:solidFill>
                    <a:srgbClr val="080808"/>
                  </a:solidFill>
                </a:rPr>
                <a:t>Kronendurchlass</a:t>
              </a: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4452" y="2331"/>
              <a:ext cx="104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altLang="de-DE" sz="2000" dirty="0">
                  <a:solidFill>
                    <a:srgbClr val="080808"/>
                  </a:solidFill>
                </a:rPr>
                <a:t>Stammabfluss</a:t>
              </a:r>
            </a:p>
          </p:txBody>
        </p:sp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1960" y="927"/>
              <a:ext cx="164" cy="354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de-DE" sz="2000"/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2092" y="2835"/>
              <a:ext cx="164" cy="354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de-DE" sz="2000"/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1384" y="2808"/>
              <a:ext cx="720" cy="2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de-DE" sz="2000"/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1256" y="1008"/>
              <a:ext cx="71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de-DE" sz="2000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 flipV="1">
              <a:off x="2888" y="2453"/>
              <a:ext cx="1583" cy="57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de-DE" sz="2000"/>
            </a:p>
          </p:txBody>
        </p:sp>
        <p:sp>
          <p:nvSpPr>
            <p:cNvPr id="20" name="Oval 21"/>
            <p:cNvSpPr>
              <a:spLocks noChangeArrowheads="1"/>
            </p:cNvSpPr>
            <p:nvPr/>
          </p:nvSpPr>
          <p:spPr bwMode="auto">
            <a:xfrm>
              <a:off x="3739" y="3017"/>
              <a:ext cx="164" cy="354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de-DE" sz="2000"/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4405" y="2881"/>
              <a:ext cx="966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de-DE" altLang="de-DE" sz="2000"/>
                <a:t>Freiland-</a:t>
              </a:r>
            </a:p>
            <a:p>
              <a:pPr algn="ctr"/>
              <a:r>
                <a:rPr lang="de-DE" altLang="de-DE" sz="2000"/>
                <a:t>Niederschlag</a:t>
              </a:r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 flipV="1">
              <a:off x="3903" y="3123"/>
              <a:ext cx="439" cy="7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de-DE" sz="200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76103BF-8AA9-4B54-992D-208E1D8B6DFA}"/>
              </a:ext>
            </a:extLst>
          </p:cNvPr>
          <p:cNvSpPr txBox="1"/>
          <p:nvPr/>
        </p:nvSpPr>
        <p:spPr>
          <a:xfrm>
            <a:off x="3954606" y="6442486"/>
            <a:ext cx="1250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www.hydroskript.de</a:t>
            </a:r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9172CD9A-E0A3-43A4-B463-64836186F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11560" y="1088740"/>
            <a:ext cx="75136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000" dirty="0"/>
              <a:t>Wasserdampf (Feuchte) und Wolken (siehe „Klimatologie)</a:t>
            </a:r>
          </a:p>
          <a:p>
            <a:pPr marL="342900" indent="-342900">
              <a:buAutoNum type="arabicPeriod"/>
            </a:pPr>
            <a:endParaRPr lang="de-DE" sz="2000" dirty="0"/>
          </a:p>
          <a:p>
            <a:pPr marL="342900" indent="-342900">
              <a:buAutoNum type="arabicPeriod"/>
            </a:pPr>
            <a:r>
              <a:rPr lang="de-DE" sz="2000" dirty="0"/>
              <a:t>Niederschlag</a:t>
            </a:r>
          </a:p>
          <a:p>
            <a:pPr marL="342900" indent="-342900">
              <a:buAutoNum type="arabicPeriod"/>
            </a:pPr>
            <a:endParaRPr lang="de-DE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dirty="0"/>
              <a:t>Prozesse der Niederschlagsbildung (siehe „Klimatologie)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dirty="0"/>
              <a:t>Arten des Niederschlags und Niederschlagtypen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dirty="0"/>
              <a:t>Methoden der Niederschlagserfassung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dirty="0"/>
              <a:t>Interpolation des Niederschlags</a:t>
            </a:r>
          </a:p>
          <a:p>
            <a:pPr lvl="1"/>
            <a:endParaRPr lang="de-DE" sz="2000" dirty="0"/>
          </a:p>
          <a:p>
            <a:pPr marL="342900" indent="-342900">
              <a:buAutoNum type="arabicPeriod"/>
            </a:pPr>
            <a:r>
              <a:rPr lang="de-DE" sz="2000" dirty="0"/>
              <a:t>Verdunstung und </a:t>
            </a:r>
            <a:r>
              <a:rPr lang="de-DE" sz="2000" dirty="0" err="1"/>
              <a:t>Interzeption</a:t>
            </a:r>
            <a:r>
              <a:rPr lang="de-DE" sz="2000" dirty="0"/>
              <a:t> </a:t>
            </a:r>
          </a:p>
          <a:p>
            <a:pPr marL="342900" indent="-342900">
              <a:buAutoNum type="arabicPeriod"/>
            </a:pPr>
            <a:endParaRPr lang="de-DE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dirty="0"/>
              <a:t>Verdunstungsarten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dirty="0"/>
              <a:t>Methoden der Verdunstungsmessung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dirty="0"/>
              <a:t>Interzeption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000" dirty="0"/>
              <a:t>Methoden der Verdunstungsberechnung</a:t>
            </a:r>
          </a:p>
        </p:txBody>
      </p:sp>
    </p:spTree>
    <p:extLst>
      <p:ext uri="{BB962C8B-B14F-4D97-AF65-F5344CB8AC3E}">
        <p14:creationId xmlns:p14="http://schemas.microsoft.com/office/powerpoint/2010/main" val="4058179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Erfassung des Bestandsniederschlags</a:t>
            </a:r>
          </a:p>
        </p:txBody>
      </p:sp>
      <p:pic>
        <p:nvPicPr>
          <p:cNvPr id="13" name="Picture 10" descr="Niederschlag_throughfall_1"/>
          <p:cNvPicPr>
            <a:picLocks noChangeAspect="1" noChangeArrowheads="1"/>
          </p:cNvPicPr>
          <p:nvPr/>
        </p:nvPicPr>
        <p:blipFill>
          <a:blip r:embed="rId4" cstate="print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48" y="2168685"/>
            <a:ext cx="2552700" cy="3894352"/>
          </a:xfrm>
          <a:prstGeom prst="rect">
            <a:avLst/>
          </a:prstGeom>
          <a:noFill/>
          <a:ln w="222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6657" r="600" b="12093"/>
          <a:stretch>
            <a:fillRect/>
          </a:stretch>
        </p:blipFill>
        <p:spPr bwMode="auto">
          <a:xfrm>
            <a:off x="5108935" y="3253046"/>
            <a:ext cx="3929136" cy="27188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 cstate="print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4" t="8447" r="21445" b="10970"/>
          <a:stretch>
            <a:fillRect/>
          </a:stretch>
        </p:blipFill>
        <p:spPr bwMode="auto">
          <a:xfrm>
            <a:off x="2895596" y="2672221"/>
            <a:ext cx="2100321" cy="3390816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381287" y="1300223"/>
            <a:ext cx="4927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altLang="de-DE" sz="2000" dirty="0"/>
              <a:t>Für </a:t>
            </a:r>
            <a:r>
              <a:rPr lang="de-DE" altLang="de-DE" sz="2000" b="1" dirty="0">
                <a:solidFill>
                  <a:srgbClr val="A50021"/>
                </a:solidFill>
              </a:rPr>
              <a:t>Bestandsniederschläge</a:t>
            </a:r>
            <a:r>
              <a:rPr lang="de-DE" altLang="de-DE" sz="2000" dirty="0"/>
              <a:t> keine </a:t>
            </a:r>
            <a:r>
              <a:rPr lang="de-DE" altLang="de-DE" sz="2000" dirty="0" err="1"/>
              <a:t>standar-disierten</a:t>
            </a:r>
            <a:r>
              <a:rPr lang="de-DE" altLang="de-DE" sz="2000" dirty="0"/>
              <a:t> Verfahren!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82435" y="1763951"/>
            <a:ext cx="19145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2000" dirty="0">
                <a:solidFill>
                  <a:srgbClr val="080808"/>
                </a:solidFill>
              </a:rPr>
              <a:t>Kronendurchlass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260923" y="2852936"/>
            <a:ext cx="36251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2000" dirty="0">
                <a:solidFill>
                  <a:srgbClr val="080808"/>
                </a:solidFill>
              </a:rPr>
              <a:t>Kronendurchlass + S</a:t>
            </a:r>
            <a:r>
              <a:rPr lang="de-DE" sz="2000" dirty="0"/>
              <a:t>tammabfluss</a:t>
            </a:r>
            <a:endParaRPr lang="de-DE" altLang="de-DE" sz="2000" dirty="0">
              <a:solidFill>
                <a:srgbClr val="080808"/>
              </a:solidFill>
            </a:endParaRP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96B612CF-28C4-43C1-93FF-5D7749901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2517" y="2090036"/>
            <a:ext cx="19152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2000" dirty="0">
                <a:solidFill>
                  <a:srgbClr val="080808"/>
                </a:solidFill>
              </a:rPr>
              <a:t>Kronendurchlass</a:t>
            </a:r>
          </a:p>
        </p:txBody>
      </p:sp>
      <p:pic>
        <p:nvPicPr>
          <p:cNvPr id="2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5A948393-DB8C-40BC-B55D-ECDB79B714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Darstellung einer Niederschlagszeitreihe</a:t>
            </a:r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828192" y="1053039"/>
            <a:ext cx="6480112" cy="4680217"/>
            <a:chOff x="-1682" y="-850"/>
            <a:chExt cx="3943" cy="2866"/>
          </a:xfrm>
        </p:grpSpPr>
        <p:graphicFrame>
          <p:nvGraphicFramePr>
            <p:cNvPr id="11" name="Object 9"/>
            <p:cNvGraphicFramePr>
              <a:graphicFrameLocks noChangeAspect="1"/>
            </p:cNvGraphicFramePr>
            <p:nvPr/>
          </p:nvGraphicFramePr>
          <p:xfrm>
            <a:off x="-1682" y="-850"/>
            <a:ext cx="3943" cy="28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rbeitsblatt" r:id="rId4" imgW="10439450" imgH="7589592" progId="Excel.Sheet.8">
                    <p:embed/>
                  </p:oleObj>
                </mc:Choice>
                <mc:Fallback>
                  <p:oleObj name="Arbeitsblatt" r:id="rId4" imgW="10439450" imgH="7589592" progId="Excel.Sheet.8">
                    <p:embed/>
                    <p:pic>
                      <p:nvPicPr>
                        <p:cNvPr id="1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682" y="-850"/>
                          <a:ext cx="3943" cy="28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-1149" y="-662"/>
              <a:ext cx="1893" cy="207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rgbClr val="000066"/>
              </a:solidFill>
              <a:prstDash val="sys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altLang="de-DE" sz="1600" dirty="0"/>
                <a:t>Niederschlagsintensität I</a:t>
              </a:r>
              <a:r>
                <a:rPr lang="de-DE" altLang="de-DE" sz="1600" baseline="-25000" dirty="0"/>
                <a:t>N</a:t>
              </a:r>
              <a:r>
                <a:rPr lang="de-DE" altLang="de-DE" sz="1600" dirty="0"/>
                <a:t> = N / </a:t>
              </a:r>
              <a:r>
                <a:rPr lang="de-DE" sz="1600" dirty="0"/>
                <a:t>T</a:t>
              </a:r>
              <a:r>
                <a:rPr lang="de-DE" sz="1600" baseline="-25000" dirty="0"/>
                <a:t>N</a:t>
              </a:r>
              <a:r>
                <a:rPr lang="de-DE" altLang="de-DE" sz="1600" dirty="0"/>
                <a:t> </a:t>
              </a: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8192" y="5726449"/>
            <a:ext cx="6593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ereignisbasierte Niederschlagsanalyse erstmals möglich: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Dauer eines Niederschlagsereignisses T</a:t>
            </a:r>
            <a:r>
              <a:rPr lang="de-DE" sz="2000" baseline="-25000" dirty="0"/>
              <a:t>N</a:t>
            </a:r>
            <a:r>
              <a:rPr lang="de-DE" sz="2000" dirty="0"/>
              <a:t> [h], -höhe N [mm]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Anzahl und Dauer von Trockenperioden [h]  </a:t>
            </a:r>
            <a:endParaRPr lang="en-US" sz="2000" dirty="0"/>
          </a:p>
        </p:txBody>
      </p:sp>
      <p:pic>
        <p:nvPicPr>
          <p:cNvPr id="4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81C93022-A9A8-458B-8E02-FD5899FD8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5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Niederschlagshöhen für unterschiedliche Dauern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46F519-36D4-46E0-9FEC-A8BF181D07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6" t="23400" r="30313" b="7300"/>
          <a:stretch/>
        </p:blipFill>
        <p:spPr>
          <a:xfrm>
            <a:off x="0" y="1016732"/>
            <a:ext cx="8725809" cy="5467437"/>
          </a:xfrm>
          <a:prstGeom prst="rect">
            <a:avLst/>
          </a:prstGeom>
        </p:spPr>
      </p:pic>
      <p:pic>
        <p:nvPicPr>
          <p:cNvPr id="2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0C908289-5511-4485-AA34-2CE8C8017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4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Wasserflüsse an der Landoberfläche</a:t>
            </a:r>
          </a:p>
        </p:txBody>
      </p:sp>
      <p:pic>
        <p:nvPicPr>
          <p:cNvPr id="4" name="Picture 2" descr="12_02_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14" y="1057829"/>
            <a:ext cx="6948772" cy="564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374113" y="1905537"/>
            <a:ext cx="4824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Landoberflächen erhalten das meiste Wasser über die Atmosphäre, aber auch Kapillaraufstieg aus dem Grundwasser kann ein Rolle spielen. </a:t>
            </a:r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C54CB3F1-30C7-4D7D-B926-D3F8E8BB3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3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Wasserflüsse an der Landoberfläche</a:t>
            </a:r>
          </a:p>
        </p:txBody>
      </p:sp>
      <p:pic>
        <p:nvPicPr>
          <p:cNvPr id="4" name="Picture 2" descr="12_02_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14" y="1057829"/>
            <a:ext cx="6948772" cy="564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374113" y="1905537"/>
            <a:ext cx="4824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Landoberflächen erhalten das meiste Wasser über die Atmosphäre, aber auch Kapillaraufstieg aus dem Grundwasser kann ein Rolle spielen. </a:t>
            </a:r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C54CB3F1-30C7-4D7D-B926-D3F8E8BB3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Definition und Arten von Niederschlag</a:t>
            </a: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323528" y="1160748"/>
            <a:ext cx="8605216" cy="1785104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Aft>
                <a:spcPct val="25000"/>
              </a:spcAft>
            </a:pPr>
            <a:r>
              <a:rPr lang="de-DE" altLang="de-DE" sz="2000" b="1" dirty="0">
                <a:solidFill>
                  <a:srgbClr val="C00000"/>
                </a:solidFill>
              </a:rPr>
              <a:t>Definition:</a:t>
            </a:r>
          </a:p>
          <a:p>
            <a:pPr>
              <a:spcAft>
                <a:spcPct val="25000"/>
              </a:spcAft>
            </a:pPr>
            <a:r>
              <a:rPr lang="de-DE" altLang="de-DE" sz="2000" dirty="0"/>
              <a:t>Niederschlag ist Wasser, das in flüssiger oder fester Form aus der Atmosphäre auf die Erdoberfläche fällt oder dort abgesetzt wird. </a:t>
            </a:r>
          </a:p>
          <a:p>
            <a:pPr>
              <a:spcAft>
                <a:spcPct val="25000"/>
              </a:spcAft>
            </a:pPr>
            <a:r>
              <a:rPr lang="de-DE" altLang="de-DE" sz="2000" dirty="0"/>
              <a:t>Die </a:t>
            </a:r>
            <a:r>
              <a:rPr lang="de-DE" altLang="de-DE" sz="2000" b="1" dirty="0"/>
              <a:t>Messeinheit</a:t>
            </a:r>
            <a:r>
              <a:rPr lang="de-DE" altLang="de-DE" sz="2000" dirty="0"/>
              <a:t> für die Niederschlagshöhe ist </a:t>
            </a:r>
            <a:r>
              <a:rPr lang="de-DE" altLang="de-DE" sz="2000" b="1" dirty="0"/>
              <a:t>mm</a:t>
            </a:r>
            <a:r>
              <a:rPr lang="de-DE" altLang="de-DE" sz="2000" dirty="0"/>
              <a:t>, die Einheit für die Niederschlagsintensität ist </a:t>
            </a:r>
            <a:r>
              <a:rPr lang="de-DE" altLang="de-DE" sz="2000" b="1" dirty="0"/>
              <a:t>mm/Zeit</a:t>
            </a:r>
            <a:r>
              <a:rPr lang="de-DE" altLang="de-DE" sz="2000" dirty="0"/>
              <a:t>.</a:t>
            </a: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974623" y="3131338"/>
            <a:ext cx="75112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66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2000" dirty="0"/>
              <a:t>Nach der Definition können Niederschläge unterschieden werden in:</a:t>
            </a:r>
          </a:p>
          <a:p>
            <a:endParaRPr lang="de-DE" altLang="de-DE" sz="2000" dirty="0"/>
          </a:p>
          <a:p>
            <a:r>
              <a:rPr lang="de-DE" altLang="de-DE" sz="2000" b="1" dirty="0">
                <a:solidFill>
                  <a:srgbClr val="C00000"/>
                </a:solidFill>
              </a:rPr>
              <a:t>flüssige Niederschläge			gefallene Niederschläge</a:t>
            </a:r>
          </a:p>
          <a:p>
            <a:r>
              <a:rPr lang="de-DE" altLang="de-DE" sz="2000" b="1" dirty="0">
                <a:solidFill>
                  <a:srgbClr val="C00000"/>
                </a:solidFill>
              </a:rPr>
              <a:t>feste Niederschläge			abgesetzte Niederschläge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1763688" y="4833156"/>
            <a:ext cx="5567363" cy="1446550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5113" indent="-2651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40000"/>
              </a:spcAft>
              <a:buFontTx/>
              <a:buChar char="•"/>
            </a:pPr>
            <a:r>
              <a:rPr lang="de-DE" altLang="de-DE" sz="2000" dirty="0">
                <a:solidFill>
                  <a:srgbClr val="08080C"/>
                </a:solidFill>
                <a:latin typeface="+mn-lt"/>
              </a:rPr>
              <a:t>Flüssige Niederschläge sind z. B. </a:t>
            </a:r>
            <a:r>
              <a:rPr lang="de-DE" altLang="de-DE" sz="2000" b="1" dirty="0">
                <a:solidFill>
                  <a:srgbClr val="08080C"/>
                </a:solidFill>
                <a:latin typeface="+mn-lt"/>
              </a:rPr>
              <a:t>Regen</a:t>
            </a:r>
            <a:r>
              <a:rPr lang="de-DE" altLang="de-DE" sz="2000" dirty="0">
                <a:solidFill>
                  <a:srgbClr val="08080C"/>
                </a:solidFill>
                <a:latin typeface="+mn-lt"/>
              </a:rPr>
              <a:t>, </a:t>
            </a:r>
            <a:r>
              <a:rPr lang="de-DE" altLang="de-DE" sz="2000" b="1" dirty="0" err="1">
                <a:solidFill>
                  <a:srgbClr val="08080C"/>
                </a:solidFill>
                <a:latin typeface="+mn-lt"/>
              </a:rPr>
              <a:t>Niesel</a:t>
            </a:r>
            <a:r>
              <a:rPr lang="de-DE" altLang="de-DE" sz="2000" dirty="0">
                <a:solidFill>
                  <a:srgbClr val="08080C"/>
                </a:solidFill>
                <a:latin typeface="+mn-lt"/>
              </a:rPr>
              <a:t> und </a:t>
            </a:r>
            <a:r>
              <a:rPr lang="de-DE" altLang="de-DE" sz="2000" b="1" dirty="0">
                <a:solidFill>
                  <a:srgbClr val="08080C"/>
                </a:solidFill>
                <a:latin typeface="+mn-lt"/>
              </a:rPr>
              <a:t>Tau</a:t>
            </a:r>
          </a:p>
          <a:p>
            <a:pPr>
              <a:spcAft>
                <a:spcPct val="40000"/>
              </a:spcAft>
              <a:buFontTx/>
              <a:buChar char="•"/>
            </a:pPr>
            <a:r>
              <a:rPr lang="de-DE" altLang="de-DE" sz="2000" dirty="0">
                <a:solidFill>
                  <a:srgbClr val="08080C"/>
                </a:solidFill>
                <a:latin typeface="+mn-lt"/>
              </a:rPr>
              <a:t>Feste Niederschläge sind </a:t>
            </a:r>
            <a:r>
              <a:rPr lang="de-DE" altLang="de-DE" sz="2000" b="1" dirty="0">
                <a:solidFill>
                  <a:srgbClr val="08080C"/>
                </a:solidFill>
                <a:latin typeface="+mn-lt"/>
              </a:rPr>
              <a:t>Schnee</a:t>
            </a:r>
            <a:r>
              <a:rPr lang="de-DE" altLang="de-DE" sz="2000" dirty="0">
                <a:solidFill>
                  <a:srgbClr val="08080C"/>
                </a:solidFill>
                <a:latin typeface="+mn-lt"/>
              </a:rPr>
              <a:t>, </a:t>
            </a:r>
            <a:r>
              <a:rPr lang="de-DE" altLang="de-DE" sz="2000" b="1" dirty="0">
                <a:solidFill>
                  <a:srgbClr val="08080C"/>
                </a:solidFill>
                <a:latin typeface="+mn-lt"/>
              </a:rPr>
              <a:t>Hagel</a:t>
            </a:r>
            <a:r>
              <a:rPr lang="de-DE" altLang="de-DE" sz="2000" dirty="0">
                <a:solidFill>
                  <a:srgbClr val="08080C"/>
                </a:solidFill>
                <a:latin typeface="+mn-lt"/>
              </a:rPr>
              <a:t>, </a:t>
            </a:r>
            <a:r>
              <a:rPr lang="de-DE" altLang="de-DE" sz="2000" b="1" dirty="0">
                <a:solidFill>
                  <a:srgbClr val="08080C"/>
                </a:solidFill>
                <a:latin typeface="+mn-lt"/>
              </a:rPr>
              <a:t>Graupel</a:t>
            </a:r>
            <a:r>
              <a:rPr lang="de-DE" altLang="de-DE" sz="2000" dirty="0">
                <a:solidFill>
                  <a:srgbClr val="08080C"/>
                </a:solidFill>
                <a:latin typeface="+mn-lt"/>
              </a:rPr>
              <a:t> und </a:t>
            </a:r>
            <a:r>
              <a:rPr lang="de-DE" altLang="de-DE" sz="2000" b="1" dirty="0">
                <a:solidFill>
                  <a:srgbClr val="08080C"/>
                </a:solidFill>
                <a:latin typeface="+mn-lt"/>
              </a:rPr>
              <a:t>Reif </a:t>
            </a:r>
          </a:p>
        </p:txBody>
      </p:sp>
      <p:cxnSp>
        <p:nvCxnSpPr>
          <p:cNvPr id="7" name="Gerader Verbinder 6"/>
          <p:cNvCxnSpPr/>
          <p:nvPr/>
        </p:nvCxnSpPr>
        <p:spPr>
          <a:xfrm>
            <a:off x="4572000" y="3645024"/>
            <a:ext cx="0" cy="864096"/>
          </a:xfrm>
          <a:prstGeom prst="line">
            <a:avLst/>
          </a:prstGeom>
          <a:ln w="571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Niederschlagstypen / Mechanismen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6C16FB-386D-4C7D-9AC3-FB85D3E8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38" t="17801" r="38582" b="45679"/>
          <a:stretch/>
        </p:blipFill>
        <p:spPr>
          <a:xfrm>
            <a:off x="947905" y="908720"/>
            <a:ext cx="7092788" cy="32178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D70D42-D2AA-4823-8AE0-684EC6418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38" t="62123" r="38582" b="7300"/>
          <a:stretch/>
        </p:blipFill>
        <p:spPr>
          <a:xfrm>
            <a:off x="899592" y="4011318"/>
            <a:ext cx="7189414" cy="273079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8CEFC81-23FA-4309-8E95-D04AC972E4E9}"/>
              </a:ext>
            </a:extLst>
          </p:cNvPr>
          <p:cNvSpPr txBox="1"/>
          <p:nvPr/>
        </p:nvSpPr>
        <p:spPr>
          <a:xfrm>
            <a:off x="1103307" y="994019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Konvektion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34776F-1780-4BB3-BA03-64BDD50A1A6A}"/>
              </a:ext>
            </a:extLst>
          </p:cNvPr>
          <p:cNvSpPr txBox="1"/>
          <p:nvPr/>
        </p:nvSpPr>
        <p:spPr>
          <a:xfrm>
            <a:off x="4572000" y="1026399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Steigungsregen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4DB72F9-0E24-47C1-82EC-73683870AFBB}"/>
              </a:ext>
            </a:extLst>
          </p:cNvPr>
          <p:cNvSpPr txBox="1"/>
          <p:nvPr/>
        </p:nvSpPr>
        <p:spPr>
          <a:xfrm>
            <a:off x="1103307" y="6237312"/>
            <a:ext cx="213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Advektion - Kaltfront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647B7D5-03D9-42E9-BC19-5ED614F80939}"/>
              </a:ext>
            </a:extLst>
          </p:cNvPr>
          <p:cNvSpPr txBox="1"/>
          <p:nvPr/>
        </p:nvSpPr>
        <p:spPr>
          <a:xfrm>
            <a:off x="4596156" y="6241437"/>
            <a:ext cx="234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Advektion - Warmfront</a:t>
            </a:r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28F66624-6752-4499-82E5-6C4349FCA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1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Methoden der Niederschlagsmessung</a:t>
            </a:r>
          </a:p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3" y="937224"/>
            <a:ext cx="1640481" cy="218730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90029" y="3145007"/>
            <a:ext cx="4142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de-DE" dirty="0"/>
              <a:t>Punktuelle Niederschlagsmessgeräte (Punkt, direkt)</a:t>
            </a:r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5598196" y="3141437"/>
            <a:ext cx="2274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B. Niederschlagsradar </a:t>
            </a:r>
          </a:p>
          <a:p>
            <a:pPr algn="ctr"/>
            <a:r>
              <a:rPr lang="de-DE" dirty="0"/>
              <a:t>(Fläche, indirekt)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59" y="1546404"/>
            <a:ext cx="1972660" cy="1578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uppieren 3"/>
          <p:cNvGrpSpPr/>
          <p:nvPr/>
        </p:nvGrpSpPr>
        <p:grpSpPr>
          <a:xfrm>
            <a:off x="751120" y="3969971"/>
            <a:ext cx="3374129" cy="2582077"/>
            <a:chOff x="692743" y="3827072"/>
            <a:chExt cx="3374129" cy="2582077"/>
          </a:xfrm>
        </p:grpSpPr>
        <p:sp>
          <p:nvSpPr>
            <p:cNvPr id="16" name="Textfeld 15"/>
            <p:cNvSpPr txBox="1"/>
            <p:nvPr/>
          </p:nvSpPr>
          <p:spPr>
            <a:xfrm>
              <a:off x="692743" y="5762818"/>
              <a:ext cx="3374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C. Niederschlagsmessung mit </a:t>
              </a:r>
            </a:p>
            <a:p>
              <a:pPr algn="ctr"/>
              <a:r>
                <a:rPr lang="de-DE" dirty="0"/>
                <a:t>Mobilfunktürmen (Linie, indirekt)</a:t>
              </a:r>
              <a:endParaRPr lang="en-US" dirty="0"/>
            </a:p>
          </p:txBody>
        </p:sp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17" t="57550" r="26387" b="18720"/>
            <a:stretch/>
          </p:blipFill>
          <p:spPr bwMode="auto">
            <a:xfrm>
              <a:off x="2379808" y="3827072"/>
              <a:ext cx="1530713" cy="192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68" t="56054" r="12298" b="14921"/>
            <a:stretch/>
          </p:blipFill>
          <p:spPr bwMode="auto">
            <a:xfrm>
              <a:off x="840626" y="3827072"/>
              <a:ext cx="1437886" cy="1918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uppieren 6"/>
          <p:cNvGrpSpPr/>
          <p:nvPr/>
        </p:nvGrpSpPr>
        <p:grpSpPr>
          <a:xfrm>
            <a:off x="4845578" y="3977943"/>
            <a:ext cx="3771738" cy="2574105"/>
            <a:chOff x="4848944" y="3895857"/>
            <a:chExt cx="3771738" cy="2574105"/>
          </a:xfrm>
        </p:grpSpPr>
        <p:sp>
          <p:nvSpPr>
            <p:cNvPr id="18" name="Textfeld 17"/>
            <p:cNvSpPr txBox="1"/>
            <p:nvPr/>
          </p:nvSpPr>
          <p:spPr>
            <a:xfrm>
              <a:off x="4848944" y="5823631"/>
              <a:ext cx="37717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D. Niederschlagmessung mit Satelliten</a:t>
              </a:r>
            </a:p>
            <a:p>
              <a:pPr algn="ctr"/>
              <a:r>
                <a:rPr lang="de-DE" dirty="0"/>
                <a:t>(Fläche, indirekt)</a:t>
              </a:r>
              <a:endParaRPr lang="en-US" dirty="0"/>
            </a:p>
          </p:txBody>
        </p:sp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9079" y="3895857"/>
              <a:ext cx="2566903" cy="192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hteck 1"/>
          <p:cNvSpPr/>
          <p:nvPr/>
        </p:nvSpPr>
        <p:spPr>
          <a:xfrm>
            <a:off x="7871830" y="3969971"/>
            <a:ext cx="9618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https://svs.gsfc.nasa.gov/cgi-bin/details.cgi?aid=11369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374DAFE-6806-4053-9603-C383BF1A67A5}"/>
              </a:ext>
            </a:extLst>
          </p:cNvPr>
          <p:cNvSpPr/>
          <p:nvPr/>
        </p:nvSpPr>
        <p:spPr>
          <a:xfrm>
            <a:off x="2339752" y="908720"/>
            <a:ext cx="22229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https://www.wetterdienst.de/Deutschlandwetter/Thema_des_Tages/1356/die-messung-des-niederschlags</a:t>
            </a:r>
          </a:p>
        </p:txBody>
      </p:sp>
      <p:pic>
        <p:nvPicPr>
          <p:cNvPr id="19" name="Grafik 18" descr="Ein Bild, das draußen, Straße, Gebäude, Stadt enthält.&#10;&#10;Automatisch generierte Beschreibung">
            <a:extLst>
              <a:ext uri="{FF2B5EF4-FFF2-40B4-BE49-F238E27FC236}">
                <a16:creationId xmlns:a16="http://schemas.microsoft.com/office/drawing/2014/main" id="{9D323BFC-DE7B-4494-BD64-A7C7BA29AD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965" r="17258" b="66943"/>
          <a:stretch/>
        </p:blipFill>
        <p:spPr>
          <a:xfrm>
            <a:off x="5288715" y="1370681"/>
            <a:ext cx="2893238" cy="175445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C618CE3D-1E11-4643-90C2-5EB7D331C397}"/>
              </a:ext>
            </a:extLst>
          </p:cNvPr>
          <p:cNvSpPr/>
          <p:nvPr/>
        </p:nvSpPr>
        <p:spPr>
          <a:xfrm>
            <a:off x="7934530" y="1339427"/>
            <a:ext cx="836439" cy="17851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000" dirty="0"/>
              <a:t>https://www.dresdenairport.de/media/thumbnails/83c/1b53aab97ca9ff7eed5b67d72c8af83c/885da61f/08_wetterradarturm.jpg</a:t>
            </a:r>
          </a:p>
        </p:txBody>
      </p:sp>
      <p:pic>
        <p:nvPicPr>
          <p:cNvPr id="10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CAA0494D-1167-4862-BCAB-DD7E0239E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85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Niederschlags</a:t>
            </a:r>
            <a:r>
              <a:rPr lang="de-DE" dirty="0">
                <a:sym typeface="Wingdings" panose="05000000000000000000" pitchFamily="2" charset="2"/>
              </a:rPr>
              <a:t>totalisatoren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431800" y="1350522"/>
            <a:ext cx="399644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342900" indent="-342900">
              <a:buFont typeface="Wingdings" panose="05000000000000000000" pitchFamily="2" charset="2"/>
              <a:buChar char="Ø"/>
              <a:defRPr sz="2000"/>
            </a:lvl1pPr>
          </a:lstStyle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de-DE" dirty="0"/>
              <a:t>Ombrometer nach Hellmann</a:t>
            </a: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de-DE" dirty="0"/>
              <a:t>einfachs</a:t>
            </a:r>
            <a:r>
              <a:rPr lang="de-DE" dirty="0">
                <a:sym typeface="Wingdings" panose="05000000000000000000" pitchFamily="2" charset="2"/>
              </a:rPr>
              <a:t>te Methode</a:t>
            </a: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de-DE" dirty="0">
                <a:sym typeface="Wingdings" panose="05000000000000000000" pitchFamily="2" charset="2"/>
              </a:rPr>
              <a:t>manuelles Referenzverfahren</a:t>
            </a:r>
            <a:endParaRPr lang="de-DE" dirty="0"/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de-DE" dirty="0">
                <a:sym typeface="Wingdings" panose="05000000000000000000" pitchFamily="2" charset="2"/>
              </a:rPr>
              <a:t>200 cm² Auffangöffnung (Standard für viele verschiedene Geräte)</a:t>
            </a: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de-DE" dirty="0">
                <a:sym typeface="Wingdings" panose="05000000000000000000" pitchFamily="2" charset="2"/>
              </a:rPr>
              <a:t>Messbehälter</a:t>
            </a: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de-DE" dirty="0">
                <a:sym typeface="Wingdings" panose="05000000000000000000" pitchFamily="2" charset="2"/>
              </a:rPr>
              <a:t>täglich / monatliche Werte / ereignisbasiert</a:t>
            </a: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de-DE" dirty="0">
                <a:sym typeface="Wingdings" panose="05000000000000000000" pitchFamily="2" charset="2"/>
              </a:rPr>
              <a:t>Auflösung: 0,1 mm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3332"/>
            <a:ext cx="3564396" cy="4752528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46" y="5965860"/>
            <a:ext cx="4083931" cy="237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E22A176E-F196-4114-A632-A9F8C8C5C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188640"/>
            <a:ext cx="8229600" cy="563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/>
              <a:t>Niederschlagswaage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896036" y="1304764"/>
            <a:ext cx="43204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 err="1"/>
              <a:t>Wägesys</a:t>
            </a:r>
            <a:r>
              <a:rPr lang="de-DE" altLang="de-DE" sz="2000" dirty="0" err="1"/>
              <a:t>tem</a:t>
            </a:r>
            <a:r>
              <a:rPr lang="de-DE" altLang="de-DE" sz="2000" dirty="0"/>
              <a:t> mit Datenlogger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höchs</a:t>
            </a:r>
            <a:r>
              <a:rPr lang="de-DE" altLang="de-DE" sz="2000" dirty="0"/>
              <a:t>ter Standard (DWD/WMO)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ha</a:t>
            </a:r>
            <a:r>
              <a:rPr lang="de-DE" altLang="de-DE" sz="2000" dirty="0"/>
              <a:t>t Niederschlagsschreiber abgelöst als Standardverfahren</a:t>
            </a:r>
          </a:p>
          <a:p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Teuer: Faktor 10 gegenüber Wippe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alt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altLang="de-DE" sz="2000" dirty="0"/>
              <a:t>Detektionslimit: 0,02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alt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altLang="de-DE" sz="2000" dirty="0"/>
              <a:t>zeitliche Auflösung: 5-Minu</a:t>
            </a:r>
            <a:r>
              <a:rPr lang="de-DE" sz="2000" dirty="0"/>
              <a:t>ten</a:t>
            </a:r>
            <a:endParaRPr lang="en-US" altLang="de-DE" sz="20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F8C36FD-54D5-4A1E-81A9-B38E0D335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235" y="3528862"/>
            <a:ext cx="3843035" cy="249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CC7D7-8F5D-4DBE-AC13-267FA418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978" y="1253305"/>
            <a:ext cx="3483527" cy="226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D5E2AEF-F2AA-403B-B931-9D15212EE84C}"/>
              </a:ext>
            </a:extLst>
          </p:cNvPr>
          <p:cNvSpPr/>
          <p:nvPr/>
        </p:nvSpPr>
        <p:spPr>
          <a:xfrm>
            <a:off x="1202846" y="6094202"/>
            <a:ext cx="3225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/>
              <a:t>https://www.ott.com/de-de/produkte/meteorologie-29/ott-pluvio2-s-regenmesser-niederschlagsmesser-850/</a:t>
            </a:r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98CB58CF-1E39-419F-B6A3-7E06CC2D2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rlesung">
  <a:themeElements>
    <a:clrScheme name="Vorlesung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Vorlesu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4000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4000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rlesung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Microsoft Office PowerPoint</Application>
  <PresentationFormat>Bildschirmpräsentation (4:3)</PresentationFormat>
  <Paragraphs>157</Paragraphs>
  <Slides>22</Slides>
  <Notes>5</Notes>
  <HiddenSlides>0</HiddenSlides>
  <MMClips>21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Wingdings</vt:lpstr>
      <vt:lpstr>Larissa</vt:lpstr>
      <vt:lpstr>Vorlesung</vt:lpstr>
      <vt:lpstr>Document</vt:lpstr>
      <vt:lpstr>Arbeitsblatt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Niederschlagswaage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Fiener</dc:creator>
  <cp:lastModifiedBy>Jan-Geert Bliefernicht</cp:lastModifiedBy>
  <cp:revision>814</cp:revision>
  <cp:lastPrinted>2013-11-19T10:22:51Z</cp:lastPrinted>
  <dcterms:created xsi:type="dcterms:W3CDTF">2013-09-09T06:32:44Z</dcterms:created>
  <dcterms:modified xsi:type="dcterms:W3CDTF">2023-12-11T20:49:33Z</dcterms:modified>
</cp:coreProperties>
</file>